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3" r:id="rId4"/>
    <p:sldId id="257" r:id="rId5"/>
    <p:sldId id="268" r:id="rId6"/>
    <p:sldId id="269" r:id="rId7"/>
    <p:sldId id="262" r:id="rId8"/>
    <p:sldId id="270" r:id="rId9"/>
    <p:sldId id="272" r:id="rId10"/>
    <p:sldId id="271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67" r:id="rId19"/>
    <p:sldId id="274" r:id="rId2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E837C1D-51A2-42AC-9D03-4D16FA099DF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39B2B71-8411-4B4E-B467-113524B66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D743F4B-A7AA-4C5B-B1AA-3D7A79B9D63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5E387B7-E517-4640-9DB2-FCDC6C538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2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B0985C8-3D07-4E5B-9F75-54E84E8FB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92F5C6-7E18-445B-81A7-F6C0F9495FE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02CB48B-B7AA-42CD-B7BA-8E54109B2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B76419A-FF5F-4C98-A512-3CE056D59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387B7-E517-4640-9DB2-FCDC6C5386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B0985C8-3D07-4E5B-9F75-54E84E8FB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92F5C6-7E18-445B-81A7-F6C0F9495FE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02CB48B-B7AA-42CD-B7BA-8E54109B2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B76419A-FF5F-4C98-A512-3CE056D59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6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4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AD89-AE01-4DD1-B628-CDBD5867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3132B-AF78-490F-8AF7-E5EB8E0F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5861B-3322-4871-9D20-34779DAD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084AB-B667-4652-AB0D-4C4F1DD7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3A50E-AA1A-4687-924B-FE83F822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D365A-76B7-4ECF-B67F-D3750D819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98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3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1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6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BDF6-FE99-43FA-B23A-BE4CBEBC959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C652-9D2C-4A53-8EB6-1D1727F0A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AC912D-2299-40D6-9D29-4487800C6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5A16B3-2EB0-4CD6-8798-E9C1559F7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777553-14EA-4E99-B892-0BFEDC6D74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B334395-1BF5-4629-BE95-5C06DACC44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775599-31A1-470E-B6F6-78EFC8CED6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0C953CFA-C71C-4991-9AE0-33563B4D9A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382000" cy="350519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/>
              <a:t>Meters, Liters, and Grams – OH MY!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524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Base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There are </a:t>
            </a:r>
            <a:r>
              <a:rPr lang="en-US" i="1" dirty="0"/>
              <a:t>3 important </a:t>
            </a:r>
            <a:r>
              <a:rPr lang="en-US" dirty="0"/>
              <a:t>base units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Volume = Liter (L)</a:t>
            </a:r>
          </a:p>
          <a:p>
            <a:pPr marL="0" indent="0" algn="ctr">
              <a:buNone/>
            </a:pPr>
            <a:r>
              <a:rPr lang="en-US" dirty="0"/>
              <a:t>Mass = Gram (g)</a:t>
            </a:r>
          </a:p>
          <a:p>
            <a:pPr marL="0" indent="0" algn="ctr">
              <a:buNone/>
            </a:pPr>
            <a:r>
              <a:rPr lang="en-US" dirty="0"/>
              <a:t>Length = Meter (m)</a:t>
            </a:r>
          </a:p>
        </p:txBody>
      </p:sp>
    </p:spTree>
    <p:extLst>
      <p:ext uri="{BB962C8B-B14F-4D97-AF65-F5344CB8AC3E}">
        <p14:creationId xmlns:p14="http://schemas.microsoft.com/office/powerpoint/2010/main" val="218624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2438400" cy="1143000"/>
          </a:xfrm>
          <a:solidFill>
            <a:srgbClr val="FF0000"/>
          </a:solidFill>
        </p:spPr>
        <p:txBody>
          <a:bodyPr/>
          <a:lstStyle/>
          <a:p>
            <a:r>
              <a:rPr lang="en-US" dirty="0"/>
              <a:t>Meter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3487100" cy="23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566">
            <a:off x="551231" y="4810738"/>
            <a:ext cx="3124200" cy="149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916">
            <a:off x="4653797" y="3420157"/>
            <a:ext cx="2926557" cy="292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30" y="15240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>
          <a:xfrm>
            <a:off x="741730" y="2286000"/>
            <a:ext cx="782269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kkoch.BASD\AppData\Local\Microsoft\Windows\Temporary Internet Files\Content.IE5\J39M8VAK\MC900320810[1].wm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28866"/>
            <a:ext cx="1429207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4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505200" cy="1143000"/>
          </a:xfrm>
          <a:solidFill>
            <a:srgbClr val="FF0000"/>
          </a:solidFill>
        </p:spPr>
        <p:txBody>
          <a:bodyPr/>
          <a:lstStyle/>
          <a:p>
            <a:r>
              <a:rPr lang="en-US" dirty="0"/>
              <a:t>Liter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9527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-152400"/>
            <a:ext cx="2786063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0955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42015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3429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Two Liters</a:t>
            </a:r>
          </a:p>
        </p:txBody>
      </p:sp>
      <p:sp>
        <p:nvSpPr>
          <p:cNvPr id="7" name="Freeform 6"/>
          <p:cNvSpPr/>
          <p:nvPr/>
        </p:nvSpPr>
        <p:spPr>
          <a:xfrm>
            <a:off x="4841281" y="4378036"/>
            <a:ext cx="1744314" cy="660690"/>
          </a:xfrm>
          <a:custGeom>
            <a:avLst/>
            <a:gdLst>
              <a:gd name="connsiteX0" fmla="*/ 1420974 w 1744314"/>
              <a:gd name="connsiteY0" fmla="*/ 0 h 660690"/>
              <a:gd name="connsiteX1" fmla="*/ 1656501 w 1744314"/>
              <a:gd name="connsiteY1" fmla="*/ 651164 h 660690"/>
              <a:gd name="connsiteX2" fmla="*/ 118646 w 1744314"/>
              <a:gd name="connsiteY2" fmla="*/ 387928 h 660690"/>
              <a:gd name="connsiteX3" fmla="*/ 104792 w 1744314"/>
              <a:gd name="connsiteY3" fmla="*/ 387928 h 660690"/>
              <a:gd name="connsiteX4" fmla="*/ 104792 w 1744314"/>
              <a:gd name="connsiteY4" fmla="*/ 387928 h 660690"/>
              <a:gd name="connsiteX5" fmla="*/ 104792 w 1744314"/>
              <a:gd name="connsiteY5" fmla="*/ 387928 h 660690"/>
              <a:gd name="connsiteX6" fmla="*/ 63228 w 1744314"/>
              <a:gd name="connsiteY6" fmla="*/ 387928 h 66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4314" h="660690">
                <a:moveTo>
                  <a:pt x="1420974" y="0"/>
                </a:moveTo>
                <a:cubicBezTo>
                  <a:pt x="1647265" y="293254"/>
                  <a:pt x="1873556" y="586509"/>
                  <a:pt x="1656501" y="651164"/>
                </a:cubicBezTo>
                <a:cubicBezTo>
                  <a:pt x="1439446" y="715819"/>
                  <a:pt x="377264" y="431801"/>
                  <a:pt x="118646" y="387928"/>
                </a:cubicBezTo>
                <a:cubicBezTo>
                  <a:pt x="-139972" y="344055"/>
                  <a:pt x="104792" y="387928"/>
                  <a:pt x="104792" y="387928"/>
                </a:cubicBezTo>
                <a:lnTo>
                  <a:pt x="104792" y="387928"/>
                </a:lnTo>
                <a:lnTo>
                  <a:pt x="104792" y="387928"/>
                </a:lnTo>
                <a:lnTo>
                  <a:pt x="63228" y="38792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556" y="274638"/>
            <a:ext cx="2658044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7200" b="1" dirty="0"/>
              <a:t>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3615"/>
            <a:ext cx="2934873" cy="19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2369"/>
            <a:ext cx="3839731" cy="287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56" y="4267200"/>
            <a:ext cx="2952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2608713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069" y="2468641"/>
            <a:ext cx="2034404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44528" y="3759368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$42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0437" y="4635579"/>
            <a:ext cx="23391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Salt</a:t>
            </a:r>
          </a:p>
          <a:p>
            <a:r>
              <a:rPr lang="en-US" sz="4000" b="1" dirty="0"/>
              <a:t>Lard</a:t>
            </a:r>
          </a:p>
          <a:p>
            <a:r>
              <a:rPr lang="en-US" sz="4000" b="1" dirty="0"/>
              <a:t>Sugar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6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</a:t>
            </a:r>
            <a:r>
              <a:rPr lang="en-US" i="1" dirty="0"/>
              <a:t>prefixes</a:t>
            </a:r>
            <a:r>
              <a:rPr lang="en-US" dirty="0"/>
              <a:t> change the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12409" cy="53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121929-70A5-404D-BD9C-647D67950B07}"/>
              </a:ext>
            </a:extLst>
          </p:cNvPr>
          <p:cNvSpPr txBox="1"/>
          <p:nvPr/>
        </p:nvSpPr>
        <p:spPr>
          <a:xfrm>
            <a:off x="5257800" y="322894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(Meter, Liter Gram)</a:t>
            </a:r>
          </a:p>
        </p:txBody>
      </p:sp>
    </p:spTree>
    <p:extLst>
      <p:ext uri="{BB962C8B-B14F-4D97-AF65-F5344CB8AC3E}">
        <p14:creationId xmlns:p14="http://schemas.microsoft.com/office/powerpoint/2010/main" val="379552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37" y="0"/>
            <a:ext cx="92610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9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Kilo = 1000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kilometer = 1000 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1kiloliter = 1000 liters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 kilogram = 1000 grams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6" y="2737139"/>
            <a:ext cx="1129852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21" y="1143000"/>
            <a:ext cx="2086068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32614"/>
            <a:ext cx="2190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7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Centi</a:t>
            </a:r>
            <a:r>
              <a:rPr lang="en-US" dirty="0"/>
              <a:t> = .01 or 1/100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 meter = 100 centimeters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 liter = 100 centiliters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 gram = 100 centigrams</a:t>
            </a:r>
          </a:p>
        </p:txBody>
      </p:sp>
    </p:spTree>
    <p:extLst>
      <p:ext uri="{BB962C8B-B14F-4D97-AF65-F5344CB8AC3E}">
        <p14:creationId xmlns:p14="http://schemas.microsoft.com/office/powerpoint/2010/main" val="239120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316AA83E-CBBF-4644-AADE-7834A6F93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500" b="1" dirty="0">
                <a:latin typeface="Comic Sans MS" panose="030F0702030302020204" pitchFamily="66" charset="0"/>
              </a:rPr>
              <a:t>Big Ideas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3D2FD20A-EA03-45AA-B232-59F24F755D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700" dirty="0">
                <a:latin typeface="Comic Sans MS" panose="030F0702030302020204" pitchFamily="66" charset="0"/>
              </a:rPr>
              <a:t>Metric system is easy to use because it is based on 10’s.</a:t>
            </a:r>
          </a:p>
          <a:p>
            <a:pPr lvl="0" eaLnBrk="1" hangingPunct="1"/>
            <a:r>
              <a:rPr lang="en-US" altLang="en-US" sz="2700" dirty="0">
                <a:latin typeface="Comic Sans MS" panose="030F0702030302020204" pitchFamily="66" charset="0"/>
              </a:rPr>
              <a:t>Standard units for the following are:</a:t>
            </a:r>
          </a:p>
          <a:p>
            <a:pPr lvl="1"/>
            <a:r>
              <a:rPr lang="en-US" altLang="en-US" sz="2300" dirty="0">
                <a:solidFill>
                  <a:srgbClr val="000000"/>
                </a:solidFill>
                <a:latin typeface="Comic Sans MS" panose="030F0702030302020204" pitchFamily="66" charset="0"/>
              </a:rPr>
              <a:t>Mass – kilogram</a:t>
            </a:r>
          </a:p>
          <a:p>
            <a:pPr lvl="1"/>
            <a:r>
              <a:rPr lang="en-US" altLang="en-US" sz="2300" dirty="0">
                <a:solidFill>
                  <a:srgbClr val="000000"/>
                </a:solidFill>
                <a:latin typeface="Comic Sans MS" panose="030F0702030302020204" pitchFamily="66" charset="0"/>
              </a:rPr>
              <a:t>Volume – Liter</a:t>
            </a:r>
          </a:p>
          <a:p>
            <a:pPr lvl="1"/>
            <a:r>
              <a:rPr lang="en-US" altLang="en-US" sz="2300" dirty="0">
                <a:solidFill>
                  <a:srgbClr val="000000"/>
                </a:solidFill>
                <a:latin typeface="Comic Sans MS" panose="030F0702030302020204" pitchFamily="66" charset="0"/>
              </a:rPr>
              <a:t>Length – Meter</a:t>
            </a:r>
          </a:p>
          <a:p>
            <a:pPr lvl="1"/>
            <a:r>
              <a:rPr lang="en-US" altLang="en-US" sz="2300" dirty="0">
                <a:solidFill>
                  <a:srgbClr val="000000"/>
                </a:solidFill>
                <a:latin typeface="Comic Sans MS" panose="030F0702030302020204" pitchFamily="66" charset="0"/>
              </a:rPr>
              <a:t>Temperature – Kelvin</a:t>
            </a:r>
          </a:p>
          <a:p>
            <a:pPr lvl="1"/>
            <a:r>
              <a:rPr lang="en-US" altLang="en-US" sz="2300" dirty="0">
                <a:solidFill>
                  <a:srgbClr val="000000"/>
                </a:solidFill>
                <a:latin typeface="Comic Sans MS" panose="030F0702030302020204" pitchFamily="66" charset="0"/>
              </a:rPr>
              <a:t>Time – second</a:t>
            </a:r>
          </a:p>
          <a:p>
            <a:pPr lvl="0"/>
            <a:r>
              <a:rPr lang="en-US" altLang="en-US" sz="2700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advantages of the metric system are:</a:t>
            </a:r>
          </a:p>
          <a:p>
            <a:pPr lvl="1"/>
            <a:r>
              <a:rPr lang="en-US" altLang="en-US" sz="2300" dirty="0">
                <a:solidFill>
                  <a:srgbClr val="000000"/>
                </a:solidFill>
                <a:latin typeface="Comic Sans MS" panose="030F0702030302020204" pitchFamily="66" charset="0"/>
              </a:rPr>
              <a:t>Easier to convert</a:t>
            </a:r>
          </a:p>
          <a:p>
            <a:pPr lvl="1"/>
            <a:r>
              <a:rPr lang="en-US" altLang="en-US" sz="2300" dirty="0">
                <a:solidFill>
                  <a:srgbClr val="000000"/>
                </a:solidFill>
                <a:latin typeface="Comic Sans MS" panose="030F0702030302020204" pitchFamily="66" charset="0"/>
              </a:rPr>
              <a:t>Share and compare results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9875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316AA83E-CBBF-4644-AADE-7834A6F93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500" b="1" dirty="0">
                <a:latin typeface="Comic Sans MS" panose="030F0702030302020204" pitchFamily="66" charset="0"/>
              </a:rPr>
              <a:t>Learning Objectives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3D2FD20A-EA03-45AA-B232-59F24F755D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700" dirty="0">
                <a:latin typeface="Comic Sans MS" panose="030F0702030302020204" pitchFamily="66" charset="0"/>
              </a:rPr>
              <a:t>I can describe why the metric system is so easy to use.</a:t>
            </a:r>
          </a:p>
          <a:p>
            <a:pPr lvl="0" eaLnBrk="1" hangingPunct="1"/>
            <a:r>
              <a:rPr lang="en-US" altLang="en-US" sz="2700" dirty="0">
                <a:latin typeface="Comic Sans MS" panose="030F0702030302020204" pitchFamily="66" charset="0"/>
              </a:rPr>
              <a:t>I can </a:t>
            </a:r>
            <a:r>
              <a:rPr lang="en-US" alt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list the standard units for the metric system.</a:t>
            </a:r>
          </a:p>
          <a:p>
            <a:pPr eaLnBrk="1" hangingPunct="1"/>
            <a:r>
              <a:rPr lang="en-US" altLang="en-US" sz="2700" dirty="0">
                <a:latin typeface="Comic Sans MS" panose="030F0702030302020204" pitchFamily="66" charset="0"/>
              </a:rPr>
              <a:t>I can describe how things are measured in the metric system.</a:t>
            </a:r>
          </a:p>
          <a:p>
            <a:pPr eaLnBrk="1" hangingPunct="1"/>
            <a:r>
              <a:rPr lang="en-US" altLang="en-US" sz="2700" dirty="0">
                <a:latin typeface="Comic Sans MS" panose="030F0702030302020204" pitchFamily="66" charset="0"/>
              </a:rPr>
              <a:t>I can explain what a standard is.</a:t>
            </a:r>
          </a:p>
          <a:p>
            <a:pPr eaLnBrk="1" hangingPunct="1"/>
            <a:r>
              <a:rPr lang="en-US" altLang="en-US" sz="2700" dirty="0">
                <a:latin typeface="Comic Sans MS" panose="030F0702030302020204" pitchFamily="66" charset="0"/>
              </a:rPr>
              <a:t>I can explain the advantages of using the metric system.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74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What is the Metric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How everyday things are measured 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DISTANCE</a:t>
            </a:r>
          </a:p>
          <a:p>
            <a:pPr marL="0" indent="0" algn="ctr">
              <a:buNone/>
            </a:pPr>
            <a:r>
              <a:rPr lang="en-US" dirty="0"/>
              <a:t>VOLUME</a:t>
            </a:r>
          </a:p>
          <a:p>
            <a:pPr marL="0" indent="0" algn="ctr">
              <a:buNone/>
            </a:pPr>
            <a:r>
              <a:rPr lang="en-US" dirty="0"/>
              <a:t>MASS</a:t>
            </a:r>
          </a:p>
        </p:txBody>
      </p:sp>
      <p:pic>
        <p:nvPicPr>
          <p:cNvPr id="2050" name="Picture 2" descr="C:\Users\kkoch.BASD\AppData\Local\Microsoft\Windows\Temporary Internet Files\Content.IE5\J39M8VAK\MC9002418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88" y="2318156"/>
            <a:ext cx="1790395" cy="16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koch.BASD\AppData\Local\Microsoft\Windows\Temporary Internet Files\Content.IE5\0X4D0MGO\MC9003473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67430"/>
            <a:ext cx="1591970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koch.BASD\AppData\Local\Microsoft\Windows\Temporary Internet Files\Content.IE5\0X4D0MGO\MC9004405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998" y="4495800"/>
            <a:ext cx="11779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7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1FD-4C46-408B-BD6B-2ACB4BC85A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Why is it so easy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6AF3-B0C8-4C99-BC41-78DB91B6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based on 10’s</a:t>
            </a:r>
          </a:p>
        </p:txBody>
      </p:sp>
    </p:spTree>
    <p:extLst>
      <p:ext uri="{BB962C8B-B14F-4D97-AF65-F5344CB8AC3E}">
        <p14:creationId xmlns:p14="http://schemas.microsoft.com/office/powerpoint/2010/main" val="9082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1FD-4C46-408B-BD6B-2ACB4BC85A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What are the other names of the metric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6AF3-B0C8-4C99-BC41-78DB91B6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system of units</a:t>
            </a:r>
          </a:p>
          <a:p>
            <a:r>
              <a:rPr lang="en-US" dirty="0"/>
              <a:t>System International (SI) for short</a:t>
            </a:r>
          </a:p>
        </p:txBody>
      </p:sp>
    </p:spTree>
    <p:extLst>
      <p:ext uri="{BB962C8B-B14F-4D97-AF65-F5344CB8AC3E}">
        <p14:creationId xmlns:p14="http://schemas.microsoft.com/office/powerpoint/2010/main" val="10039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01201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5720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Used everywhere but the USA!</a:t>
            </a: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1295400" y="1828800"/>
            <a:ext cx="3048000" cy="2438400"/>
          </a:xfrm>
          <a:prstGeom prst="bentConnector3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10200" y="5791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And Burma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57800" y="1981200"/>
            <a:ext cx="1371600" cy="422549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1FD-4C46-408B-BD6B-2ACB4BC85A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What are the advantages of the metric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6AF3-B0C8-4C99-BC41-78DB91B6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10’s</a:t>
            </a:r>
          </a:p>
          <a:p>
            <a:r>
              <a:rPr lang="en-US" dirty="0"/>
              <a:t>Easier to convert</a:t>
            </a:r>
          </a:p>
          <a:p>
            <a:r>
              <a:rPr lang="en-US" dirty="0"/>
              <a:t>Easier to share results</a:t>
            </a:r>
          </a:p>
          <a:p>
            <a:r>
              <a:rPr lang="en-US" dirty="0"/>
              <a:t>Easier to compare results</a:t>
            </a:r>
          </a:p>
        </p:txBody>
      </p:sp>
    </p:spTree>
    <p:extLst>
      <p:ext uri="{BB962C8B-B14F-4D97-AF65-F5344CB8AC3E}">
        <p14:creationId xmlns:p14="http://schemas.microsoft.com/office/powerpoint/2010/main" val="29317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1FD-4C46-408B-BD6B-2ACB4BC85A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What is a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6AF3-B0C8-4C99-BC41-78DB91B6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that never changes</a:t>
            </a:r>
          </a:p>
          <a:p>
            <a:r>
              <a:rPr lang="en-US" dirty="0"/>
              <a:t>Meter standard – The speed of light in vacuum during a time interval of 1299 792 458 of a second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1FD-4C46-408B-BD6B-2ACB4BC85A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dirty="0"/>
              <a:t>Name the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A6AF3-B0C8-4C99-BC41-78DB91B6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Length -</a:t>
            </a:r>
          </a:p>
          <a:p>
            <a:r>
              <a:rPr lang="en-US" dirty="0"/>
              <a:t>Mass -</a:t>
            </a:r>
          </a:p>
          <a:p>
            <a:r>
              <a:rPr lang="en-US" dirty="0"/>
              <a:t>Liquid Volume -</a:t>
            </a:r>
          </a:p>
          <a:p>
            <a:r>
              <a:rPr lang="en-US" dirty="0"/>
              <a:t>Temperature -</a:t>
            </a:r>
          </a:p>
          <a:p>
            <a:r>
              <a:rPr lang="en-US" dirty="0"/>
              <a:t>Time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7E965-AADB-45CC-B2E7-658BEECE000B}"/>
              </a:ext>
            </a:extLst>
          </p:cNvPr>
          <p:cNvSpPr txBox="1"/>
          <p:nvPr/>
        </p:nvSpPr>
        <p:spPr>
          <a:xfrm>
            <a:off x="2362200" y="1600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B0BBF-4A5B-4FE8-BF3D-37BE26F8247D}"/>
              </a:ext>
            </a:extLst>
          </p:cNvPr>
          <p:cNvSpPr txBox="1"/>
          <p:nvPr/>
        </p:nvSpPr>
        <p:spPr>
          <a:xfrm>
            <a:off x="2057400" y="218497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kilogram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0EFC4-7878-4E70-89B5-61E492C58A7F}"/>
              </a:ext>
            </a:extLst>
          </p:cNvPr>
          <p:cNvSpPr txBox="1"/>
          <p:nvPr/>
        </p:nvSpPr>
        <p:spPr>
          <a:xfrm>
            <a:off x="3496994" y="276975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D46B2-3C6D-4064-AD78-E94B6AC3E07B}"/>
              </a:ext>
            </a:extLst>
          </p:cNvPr>
          <p:cNvSpPr txBox="1"/>
          <p:nvPr/>
        </p:nvSpPr>
        <p:spPr>
          <a:xfrm>
            <a:off x="3276600" y="33014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Kelvin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BE470-2A06-4D6E-A675-DEF4D6FFBB03}"/>
              </a:ext>
            </a:extLst>
          </p:cNvPr>
          <p:cNvSpPr txBox="1"/>
          <p:nvPr/>
        </p:nvSpPr>
        <p:spPr>
          <a:xfrm>
            <a:off x="2057400" y="390394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second</a:t>
            </a:r>
          </a:p>
        </p:txBody>
      </p:sp>
    </p:spTree>
    <p:extLst>
      <p:ext uri="{BB962C8B-B14F-4D97-AF65-F5344CB8AC3E}">
        <p14:creationId xmlns:p14="http://schemas.microsoft.com/office/powerpoint/2010/main" val="24745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337</Words>
  <Application>Microsoft Office PowerPoint</Application>
  <PresentationFormat>On-screen Show (4:3)</PresentationFormat>
  <Paragraphs>84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Default Design</vt:lpstr>
      <vt:lpstr>Metric System</vt:lpstr>
      <vt:lpstr>Learning Objectives</vt:lpstr>
      <vt:lpstr>What is the Metric System?</vt:lpstr>
      <vt:lpstr>Why is it so easy to use?</vt:lpstr>
      <vt:lpstr>What are the other names of the metric system?</vt:lpstr>
      <vt:lpstr>PowerPoint Presentation</vt:lpstr>
      <vt:lpstr>What are the advantages of the metric system?</vt:lpstr>
      <vt:lpstr>What is a standard</vt:lpstr>
      <vt:lpstr>Name the standard</vt:lpstr>
      <vt:lpstr>Base Units</vt:lpstr>
      <vt:lpstr>Meter</vt:lpstr>
      <vt:lpstr>Liter</vt:lpstr>
      <vt:lpstr>Gram</vt:lpstr>
      <vt:lpstr>Metric prefixes change the value</vt:lpstr>
      <vt:lpstr>PowerPoint Presentation</vt:lpstr>
      <vt:lpstr>Kilo = 1000</vt:lpstr>
      <vt:lpstr>Centi = .01 or 1/100</vt:lpstr>
      <vt:lpstr>Big Ideas</vt:lpstr>
    </vt:vector>
  </TitlesOfParts>
  <Company>Boyertown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Metric System</dc:title>
  <dc:creator>Kelly Koch</dc:creator>
  <cp:lastModifiedBy>Berger, Jerry</cp:lastModifiedBy>
  <cp:revision>71</cp:revision>
  <cp:lastPrinted>2013-10-22T14:48:54Z</cp:lastPrinted>
  <dcterms:created xsi:type="dcterms:W3CDTF">2013-09-22T23:14:40Z</dcterms:created>
  <dcterms:modified xsi:type="dcterms:W3CDTF">2021-09-08T13:03:47Z</dcterms:modified>
</cp:coreProperties>
</file>